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8225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32065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6727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0719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5947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788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6891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2362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419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5463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726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5438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8BBA-4297-49D4-9B29-D3C92C7CFC0F}" type="datetimeFigureOut">
              <a:rPr lang="ro-RO" smtClean="0"/>
              <a:t>26.03.2025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04E0-D6BD-4099-A65C-8F9F176E92E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8251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7923" y="550606"/>
            <a:ext cx="10805651" cy="57617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7200" dirty="0" smtClean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r>
              <a:rPr lang="ro-RO" sz="72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CLASA PREGĂTITOARE</a:t>
            </a:r>
          </a:p>
          <a:p>
            <a:pPr algn="ctr"/>
            <a:r>
              <a:rPr lang="ro-RO" sz="72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2025-2026</a:t>
            </a:r>
            <a:endParaRPr lang="ro-RO" sz="72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22" y="894735"/>
            <a:ext cx="2172929" cy="111104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224981" y="875071"/>
            <a:ext cx="5850193" cy="1130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i="1" dirty="0" smtClean="0">
                <a:solidFill>
                  <a:schemeClr val="tx1"/>
                </a:solidFill>
              </a:rPr>
              <a:t>ȘCOALA PROFESIONALĂ ROMÂNO-GERMANĂ VIȘEU DE SUS</a:t>
            </a:r>
            <a:endParaRPr lang="ro-RO" b="1" i="1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477" y="875070"/>
            <a:ext cx="2163097" cy="113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1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8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CALENDAR ÎNSCRIERE CLASA PREGĂTITOARE</a:t>
            </a:r>
            <a:br>
              <a:rPr lang="ro-RO" sz="28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ro-RO" sz="28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2025-2026</a:t>
            </a:r>
            <a:endParaRPr lang="ro-RO" sz="2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o-RO" b="1" dirty="0" smtClean="0">
                <a:solidFill>
                  <a:srgbClr val="002060"/>
                </a:solidFill>
              </a:rPr>
              <a:t>31martie 2025 - 6 </a:t>
            </a:r>
            <a:r>
              <a:rPr lang="ro-RO" b="1" dirty="0">
                <a:solidFill>
                  <a:srgbClr val="002060"/>
                </a:solidFill>
              </a:rPr>
              <a:t>mai </a:t>
            </a:r>
            <a:r>
              <a:rPr lang="ro-RO" b="1" dirty="0" smtClean="0">
                <a:solidFill>
                  <a:srgbClr val="002060"/>
                </a:solidFill>
              </a:rPr>
              <a:t>2025</a:t>
            </a:r>
          </a:p>
          <a:p>
            <a:pPr algn="just"/>
            <a:r>
              <a:rPr lang="ro-RO" dirty="0"/>
              <a:t>completarea şi depunerea cererilor-tip de înscriere de către părinţi, online sau la </a:t>
            </a:r>
            <a:r>
              <a:rPr lang="ro-RO" dirty="0" smtClean="0"/>
              <a:t>secretariatul Şcolii Profesionale  </a:t>
            </a:r>
            <a:r>
              <a:rPr lang="ro-RO" dirty="0"/>
              <a:t>Româno-Germană Vişeu de Sus</a:t>
            </a:r>
            <a:r>
              <a:rPr lang="ro-RO" dirty="0" smtClean="0"/>
              <a:t>.</a:t>
            </a:r>
            <a:endParaRPr lang="ro-RO" sz="12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1" dirty="0" err="1">
                <a:solidFill>
                  <a:srgbClr val="002060"/>
                </a:solidFill>
              </a:rPr>
              <a:t>Etapa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endParaRPr lang="ro-RO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6 </a:t>
            </a:r>
            <a:r>
              <a:rPr lang="en-US" b="1" dirty="0" err="1">
                <a:solidFill>
                  <a:srgbClr val="002060"/>
                </a:solidFill>
              </a:rPr>
              <a:t>mai</a:t>
            </a:r>
            <a:r>
              <a:rPr lang="en-US" b="1" dirty="0">
                <a:solidFill>
                  <a:srgbClr val="002060"/>
                </a:solidFill>
              </a:rPr>
              <a:t> – 9 </a:t>
            </a:r>
            <a:r>
              <a:rPr lang="en-US" b="1" dirty="0" err="1">
                <a:solidFill>
                  <a:srgbClr val="002060"/>
                </a:solidFill>
              </a:rPr>
              <a:t>mai</a:t>
            </a:r>
            <a:r>
              <a:rPr lang="en-US" b="1" dirty="0">
                <a:solidFill>
                  <a:srgbClr val="002060"/>
                </a:solidFill>
              </a:rPr>
              <a:t> 2025</a:t>
            </a:r>
            <a:endParaRPr lang="ro-RO" dirty="0">
              <a:solidFill>
                <a:srgbClr val="002060"/>
              </a:solidFill>
            </a:endParaRPr>
          </a:p>
          <a:p>
            <a:r>
              <a:rPr lang="ro-RO" dirty="0"/>
              <a:t>procesarea de către Comisia naţională de înscriere a copiilor în învăţământul primar a cererilor-tip de înscriere, cu ajutorul aplicaţiei informatice şi </a:t>
            </a:r>
            <a:r>
              <a:rPr lang="ro-RO" b="1" dirty="0"/>
              <a:t>repartizarea la şcoala de circumscripţie</a:t>
            </a:r>
            <a:r>
              <a:rPr lang="ro-RO" dirty="0"/>
              <a:t>.</a:t>
            </a:r>
            <a:endParaRPr lang="ro-RO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8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0368"/>
            <a:ext cx="10515600" cy="56065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o-RO" b="1" dirty="0">
                <a:solidFill>
                  <a:srgbClr val="002060"/>
                </a:solidFill>
              </a:rPr>
              <a:t>12 mai – 19 mai 2025 </a:t>
            </a:r>
            <a:endParaRPr lang="ro-RO" b="1" dirty="0" smtClean="0">
              <a:solidFill>
                <a:srgbClr val="002060"/>
              </a:solidFill>
            </a:endParaRPr>
          </a:p>
          <a:p>
            <a:pPr algn="just"/>
            <a:r>
              <a:rPr lang="ro-RO" dirty="0"/>
              <a:t>procesarea la nivelul unităţilor de învăţământ  a cererilor prin care se solicită înscrierea la o altă unitate de învăţământ decât la şcoala de circumscripţie, pe locurile rămase </a:t>
            </a:r>
            <a:r>
              <a:rPr lang="ro-RO" dirty="0" smtClean="0"/>
              <a:t>libere.</a:t>
            </a:r>
          </a:p>
          <a:p>
            <a:pPr marL="0" indent="0" algn="ctr">
              <a:buNone/>
            </a:pPr>
            <a:r>
              <a:rPr lang="ro-RO" b="1" dirty="0">
                <a:solidFill>
                  <a:srgbClr val="002060"/>
                </a:solidFill>
              </a:rPr>
              <a:t>21 mai 2025</a:t>
            </a:r>
            <a:r>
              <a:rPr lang="ro-RO" b="1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ro-RO" dirty="0"/>
              <a:t>afişarea în unităţile de învăţământ şi pe site-ul  inspectoratului şcolar a candidaţilor înmatriculaţi şi a numărului de locuri rămase libere</a:t>
            </a:r>
            <a:r>
              <a:rPr lang="ro-RO" dirty="0" smtClean="0"/>
              <a:t>.</a:t>
            </a:r>
          </a:p>
          <a:p>
            <a:pPr marL="0" indent="0" algn="ctr">
              <a:buNone/>
            </a:pPr>
            <a:r>
              <a:rPr lang="de-DE" b="1" dirty="0">
                <a:solidFill>
                  <a:srgbClr val="002060"/>
                </a:solidFill>
              </a:rPr>
              <a:t>Etapa a II-a</a:t>
            </a:r>
            <a:endParaRPr lang="ro-RO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o-RO" b="1" dirty="0">
                <a:solidFill>
                  <a:srgbClr val="002060"/>
                </a:solidFill>
              </a:rPr>
              <a:t>   </a:t>
            </a:r>
            <a:r>
              <a:rPr lang="ro-RO" b="1" dirty="0" smtClean="0">
                <a:solidFill>
                  <a:srgbClr val="002060"/>
                </a:solidFill>
              </a:rPr>
              <a:t>23 </a:t>
            </a:r>
            <a:r>
              <a:rPr lang="ro-RO" b="1" dirty="0">
                <a:solidFill>
                  <a:srgbClr val="002060"/>
                </a:solidFill>
              </a:rPr>
              <a:t>mai – 29 mai </a:t>
            </a:r>
            <a:r>
              <a:rPr lang="ro-RO" b="1" dirty="0" smtClean="0">
                <a:solidFill>
                  <a:srgbClr val="002060"/>
                </a:solidFill>
              </a:rPr>
              <a:t>2025</a:t>
            </a:r>
          </a:p>
          <a:p>
            <a:pPr algn="just"/>
            <a:r>
              <a:rPr lang="ro-RO" dirty="0"/>
              <a:t>completarea de către părinţi a cererilor-tip de înscriere a copiilor în clasa pregătitoare care nu au fost cuprinşi în nici o unitate de învăţământ în etapa anterioară  sau care nu au participat la prima etapă.</a:t>
            </a:r>
            <a:endParaRPr lang="ro-RO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o-RO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214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1315"/>
            <a:ext cx="10515600" cy="561564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o-RO" b="1" dirty="0">
                <a:solidFill>
                  <a:srgbClr val="002060"/>
                </a:solidFill>
              </a:rPr>
              <a:t>6 iunie – 11 iunie </a:t>
            </a:r>
            <a:r>
              <a:rPr lang="ro-RO" b="1" dirty="0" smtClean="0">
                <a:solidFill>
                  <a:srgbClr val="002060"/>
                </a:solidFill>
              </a:rPr>
              <a:t>2025</a:t>
            </a:r>
          </a:p>
          <a:p>
            <a:pPr algn="just">
              <a:lnSpc>
                <a:spcPct val="100000"/>
              </a:lnSpc>
            </a:pPr>
            <a:r>
              <a:rPr lang="ro-RO" dirty="0"/>
              <a:t>procesarea la nivelul unităţilor de învăţământ a cererilor-tip de înscriere depuse, aplicând procedura specifică, pe baza criteriilor generale şi a celor specifice de departajare, în limita locurilor disponibile</a:t>
            </a:r>
            <a:r>
              <a:rPr lang="ro-RO" dirty="0" smtClean="0"/>
              <a:t>.</a:t>
            </a:r>
          </a:p>
          <a:p>
            <a:pPr marL="0" indent="0" algn="ctr">
              <a:buNone/>
            </a:pPr>
            <a:r>
              <a:rPr lang="ro-RO" b="1" dirty="0">
                <a:solidFill>
                  <a:srgbClr val="002060"/>
                </a:solidFill>
              </a:rPr>
              <a:t>12 iunie </a:t>
            </a:r>
            <a:r>
              <a:rPr lang="ro-RO" b="1" dirty="0" smtClean="0">
                <a:solidFill>
                  <a:srgbClr val="002060"/>
                </a:solidFill>
              </a:rPr>
              <a:t>2025</a:t>
            </a:r>
          </a:p>
          <a:p>
            <a:pPr lvl="0">
              <a:lnSpc>
                <a:spcPct val="100000"/>
              </a:lnSpc>
            </a:pPr>
            <a:r>
              <a:rPr lang="en-US" dirty="0" err="1"/>
              <a:t>afişarea</a:t>
            </a:r>
            <a:r>
              <a:rPr lang="en-US" dirty="0"/>
              <a:t> la </a:t>
            </a:r>
            <a:r>
              <a:rPr lang="en-US" dirty="0" err="1"/>
              <a:t>Şcoala</a:t>
            </a:r>
            <a:r>
              <a:rPr lang="en-US" dirty="0"/>
              <a:t> </a:t>
            </a:r>
            <a:r>
              <a:rPr lang="en-US" dirty="0" err="1"/>
              <a:t>Profesională</a:t>
            </a:r>
            <a:r>
              <a:rPr lang="en-US" dirty="0"/>
              <a:t>  </a:t>
            </a:r>
            <a:r>
              <a:rPr lang="en-US" dirty="0" err="1"/>
              <a:t>Româno-Germană</a:t>
            </a:r>
            <a:r>
              <a:rPr lang="en-US" dirty="0"/>
              <a:t> </a:t>
            </a:r>
            <a:r>
              <a:rPr lang="en-US" dirty="0" err="1"/>
              <a:t>Vişeu</a:t>
            </a:r>
            <a:r>
              <a:rPr lang="en-US" dirty="0"/>
              <a:t> de </a:t>
            </a:r>
            <a:r>
              <a:rPr lang="en-US" dirty="0" err="1"/>
              <a:t>Sus</a:t>
            </a:r>
            <a:r>
              <a:rPr lang="en-US" dirty="0"/>
              <a:t> </a:t>
            </a:r>
            <a:endParaRPr lang="ro-RO" dirty="0"/>
          </a:p>
          <a:p>
            <a:pPr marL="0" indent="0">
              <a:lnSpc>
                <a:spcPct val="100000"/>
              </a:lnSpc>
              <a:buNone/>
            </a:pPr>
            <a:r>
              <a:rPr lang="ro-RO" dirty="0"/>
              <a:t>a listelor finale </a:t>
            </a:r>
            <a:r>
              <a:rPr lang="ro-RO" dirty="0" smtClean="0"/>
              <a:t>cu elevii </a:t>
            </a:r>
            <a:r>
              <a:rPr lang="ro-RO" dirty="0"/>
              <a:t>înscrişi în clasa </a:t>
            </a:r>
            <a:r>
              <a:rPr lang="ro-RO" dirty="0" smtClean="0"/>
              <a:t>pregătitoare.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o-RO" b="1" dirty="0">
                <a:solidFill>
                  <a:srgbClr val="002060"/>
                </a:solidFill>
              </a:rPr>
              <a:t>1 septembrie - 2 septembrie  </a:t>
            </a:r>
            <a:r>
              <a:rPr lang="ro-RO" b="1" dirty="0" smtClean="0">
                <a:solidFill>
                  <a:srgbClr val="002060"/>
                </a:solidFill>
              </a:rPr>
              <a:t>2025</a:t>
            </a:r>
          </a:p>
          <a:p>
            <a:pPr algn="just">
              <a:lnSpc>
                <a:spcPct val="100000"/>
              </a:lnSpc>
            </a:pPr>
            <a:r>
              <a:rPr lang="ro-RO" dirty="0"/>
              <a:t>centralizarea şi soluţionarea de către inspectoratul şcolar a cererilor părinţilor copiilor care nu au fost înscrişi la vreo unitate de învăţământ.</a:t>
            </a:r>
            <a:endParaRPr lang="ro-RO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4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0368"/>
            <a:ext cx="10515600" cy="5606595"/>
          </a:xfrm>
        </p:spPr>
        <p:txBody>
          <a:bodyPr/>
          <a:lstStyle/>
          <a:p>
            <a:pPr marL="0" indent="0" algn="ctr">
              <a:buNone/>
            </a:pPr>
            <a:r>
              <a:rPr lang="ro-RO" b="1" dirty="0">
                <a:solidFill>
                  <a:srgbClr val="002060"/>
                </a:solidFill>
              </a:rPr>
              <a:t>3 septembrie </a:t>
            </a:r>
            <a:r>
              <a:rPr lang="ro-RO" b="1" dirty="0" smtClean="0">
                <a:solidFill>
                  <a:srgbClr val="002060"/>
                </a:solidFill>
              </a:rPr>
              <a:t>2025</a:t>
            </a:r>
          </a:p>
          <a:p>
            <a:pPr algn="just"/>
            <a:r>
              <a:rPr lang="ro-RO" dirty="0"/>
              <a:t>afișarea la fiecare unitate de învățământ a listelor cu elevii distribuiți în fiecare clasă pregătitoare</a:t>
            </a:r>
            <a:r>
              <a:rPr lang="ro-RO" dirty="0" smtClean="0"/>
              <a:t>.</a:t>
            </a:r>
          </a:p>
          <a:p>
            <a:pPr algn="just"/>
            <a:endParaRPr lang="ro-RO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o-RO" sz="1600" b="1" dirty="0"/>
              <a:t>DIRECTOR,</a:t>
            </a:r>
            <a:endParaRPr lang="ro-RO" sz="1600" dirty="0"/>
          </a:p>
          <a:p>
            <a:pPr marL="0" indent="0" algn="ctr">
              <a:buNone/>
            </a:pPr>
            <a:r>
              <a:rPr lang="ro-RO" sz="1600" b="1" dirty="0"/>
              <a:t>PROF. NAGY IULIANA</a:t>
            </a:r>
            <a:endParaRPr lang="ro-RO" sz="1600" dirty="0"/>
          </a:p>
          <a:p>
            <a:pPr marL="0" indent="0" algn="ctr">
              <a:buNone/>
            </a:pPr>
            <a:endParaRPr lang="ro-RO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091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294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Office Theme</vt:lpstr>
      <vt:lpstr>PowerPoint Presentation</vt:lpstr>
      <vt:lpstr>CALENDAR ÎNSCRIERE CLASA PREGĂTITOARE 2025-2026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LTH-INFO</dc:creator>
  <cp:lastModifiedBy>LTH-INFO</cp:lastModifiedBy>
  <cp:revision>5</cp:revision>
  <dcterms:created xsi:type="dcterms:W3CDTF">2025-03-21T08:42:56Z</dcterms:created>
  <dcterms:modified xsi:type="dcterms:W3CDTF">2025-03-26T11:43:05Z</dcterms:modified>
</cp:coreProperties>
</file>